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5"/>
    <a:srgbClr val="EB4D33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2"/>
    <p:restoredTop sz="94415"/>
  </p:normalViewPr>
  <p:slideViewPr>
    <p:cSldViewPr snapToGrid="0">
      <p:cViewPr varScale="1">
        <p:scale>
          <a:sx n="92" d="100"/>
          <a:sy n="92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F05CB-A622-BB85-A15A-35FCEACD9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EFF37A-9E7A-BC49-5AFA-37C0E1EC9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4D8BCC-21F9-49C4-9D18-C47F2A91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63B297-3166-AFD5-25A2-5103210C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4E54A0-ACD8-22F4-66EB-2254AC76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30FDD-36C5-19B0-258B-3FEA33F2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06B7F7-E0C9-1FF0-3AEB-49304890F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AFE0E-ACF9-593D-74D4-E26D4861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9519A6-A36F-9DA0-1946-B4FEE3AD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76B8A9-0C6C-87FE-08F9-E81D3354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72795-0877-98D3-E629-E65C8B6D5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F8F3BD-51F7-5BEF-68D1-BE6C90C8F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205ADD-7302-AEEF-0820-3BC72F0C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A7A26B-BBD8-C4AE-254C-74D54D08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B4481F-741D-7E6F-3102-80B0B667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EF1E2-6D19-FEAC-2F6C-C3942C05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58D62-F8E1-10C4-7F0A-3B2F78C9C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EFEFC6-AAEC-A52B-BE47-811E71B9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03BA31-6CE5-6215-93BD-CA4A2B7E0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5E75F-F8C5-A563-9B05-6344C77C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7E85A-157A-AACF-514B-40A02908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BD30C1-F882-71E4-912D-2657CF8BD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0EF82C-814F-35D5-03E1-88C956B6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DCF276-7939-6E14-FE1E-97166A67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5DBE5F-8C5C-FEA9-3AB8-B5630E2D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AB6EB-1634-86F4-E159-5CE8785C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161ED8-5964-3088-E274-C467713AF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149AB2-7CD5-7705-7A66-176F18E15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46226B-70F1-0F69-D7ED-F4D86855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1D65E3-E2DF-91DC-4EB0-3D27292F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2706EE-6B89-A9B6-146F-0CA7FF1E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718F2-019F-B851-57FA-7DEE220F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22533C-A0FC-11D2-A083-AFED6E98F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637E8D-A85B-F68D-20C5-F09DF5EC0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15835D-55CB-C9F1-2512-C3B76EDE6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8B93D4-0B62-0768-B34E-83434DE9D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F1FD01-83BD-B8D7-0909-98BBBB7E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602879-4B07-BFA0-7F74-67CD9F87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B63FD1-5CB4-6E8D-89D7-71830504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A9BAB-E782-5586-8C01-A30426B9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E47658-DDBE-F6D7-CE42-FDE69625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EA7AB6-2579-2E18-755D-467AE896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5BAF9-3420-BC47-F8DC-E4F8D552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697B64-709D-3D5E-D093-6EEB1717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FC12FC-54D7-1C78-ABE3-3416C5C5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C94F26-F753-4E56-DAD2-6DE8A0A1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2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4F077-F3F6-40D2-B002-53005F6F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9D799-0FDA-61E4-0233-1F37C64F0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BC1BB4-1AC7-1C92-D38D-D9435DD5A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AA74B6-7BB8-0815-1CA7-05DA0D19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83D93F-AC0D-F416-C4B1-2084C90C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DBC11C-E859-A513-75F5-E91F49CD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489FC-B287-4D7B-3E30-84572D0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28C364-635B-9C01-8BCE-46FAD268B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67129B-84F3-7F59-B26C-9E79AC1D2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31E226-A722-435B-7AF3-9B8E2AF6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892712-D52E-59B3-C606-F9AD3262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710558-50C1-6F73-669A-33E67E54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2ED0BE-FE90-8C7C-1455-9192F802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06CE5E-F040-C86D-9F58-E8EA4F68D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141B5E-AB07-5AFE-552D-A78846AD5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62DAEA-E8A7-7E5A-F80C-613A646E0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654E3-C974-D269-56B0-BE2D655C8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hyperlink" Target="mailto:ventas@sempergenomics.com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http://www.sempergenomics.com/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www.sempergenom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hyperlink" Target="mailto:ventas@sempergenomics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www.sempergenom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svg"/><Relationship Id="rId9" Type="http://schemas.openxmlformats.org/officeDocument/2006/relationships/hyperlink" Target="mailto:ventas@sempergenomics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www.sempergenom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1.jpg"/><Relationship Id="rId4" Type="http://schemas.openxmlformats.org/officeDocument/2006/relationships/image" Target="../media/image4.svg"/><Relationship Id="rId9" Type="http://schemas.openxmlformats.org/officeDocument/2006/relationships/hyperlink" Target="mailto:ventas@sempergenomics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www.sempergenom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svg"/><Relationship Id="rId9" Type="http://schemas.openxmlformats.org/officeDocument/2006/relationships/hyperlink" Target="mailto:ventas@sempergenomics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s://www.gob.mx/salud/articulos/sabes-que-realiza-un-obstetra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doi.org/10.1016/s0716-8640(14)70632-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hyperlink" Target="mailto:ventas@sempergenomics.com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http://www.sempergenomics.com/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n 60">
            <a:extLst>
              <a:ext uri="{FF2B5EF4-FFF2-40B4-BE49-F238E27FC236}">
                <a16:creationId xmlns:a16="http://schemas.microsoft.com/office/drawing/2014/main" id="{111202BB-45DD-4BD8-9F6F-6981D08780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261259-74AE-08B1-82E8-0556F1738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5" y="3751955"/>
            <a:ext cx="8672295" cy="727748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 </a:t>
            </a:r>
            <a:r>
              <a:rPr lang="es-MX"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 de la </a:t>
            </a:r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Obstetricia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FBB84B-8920-693A-CCE0-50423D653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540" y="1126514"/>
            <a:ext cx="6351684" cy="2302486"/>
          </a:xfrm>
          <a:prstGeom prst="rect">
            <a:avLst/>
          </a:prstGeom>
          <a:ln w="12700">
            <a:noFill/>
          </a:ln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648956DA-FEF9-D5DB-06E9-1FA7B16C9E34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C19FDFD-B7CC-0B39-758B-7A218018CDFC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Gráfico 52" descr="Internet contorno">
            <a:extLst>
              <a:ext uri="{FF2B5EF4-FFF2-40B4-BE49-F238E27FC236}">
                <a16:creationId xmlns:a16="http://schemas.microsoft.com/office/drawing/2014/main" id="{4F1C4E2B-0B9B-8991-04C4-C08F707B8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55" name="Gráfico 54" descr="Envelope contorno">
            <a:extLst>
              <a:ext uri="{FF2B5EF4-FFF2-40B4-BE49-F238E27FC236}">
                <a16:creationId xmlns:a16="http://schemas.microsoft.com/office/drawing/2014/main" id="{D87362E0-2D40-D252-9FAA-DE95B08FD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57" name="Gráfico 56" descr="Receiver contorno">
            <a:extLst>
              <a:ext uri="{FF2B5EF4-FFF2-40B4-BE49-F238E27FC236}">
                <a16:creationId xmlns:a16="http://schemas.microsoft.com/office/drawing/2014/main" id="{F1F627A8-515F-F40C-E99E-91228469A3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9179D035-388E-A68A-9F0C-AAE34306DBAF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3F5D16B-30D4-0E96-F2B7-4F97504DCE88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</p:spTree>
    <p:extLst>
      <p:ext uri="{BB962C8B-B14F-4D97-AF65-F5344CB8AC3E}">
        <p14:creationId xmlns:p14="http://schemas.microsoft.com/office/powerpoint/2010/main" val="37679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8C37C-1CE8-3049-39F5-7E623B31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803"/>
            <a:ext cx="5257800" cy="48893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7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Obstetricia (</a:t>
            </a:r>
            <a:r>
              <a:rPr lang="es-ES" sz="17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Arte de Partear</a:t>
            </a:r>
            <a:r>
              <a:rPr lang="es-ES" sz="17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se define por la acción de un tercero en el arte de acompañar, proteger, cuidar a la madre e hijo en el proceso del embarazo, parto y puerperio, y</a:t>
            </a:r>
            <a:r>
              <a:rPr lang="es-ES" sz="17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está ligada desde su origen con la evolución de la especie humana. </a:t>
            </a:r>
            <a:endParaRPr lang="es-MX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7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Obstetricia</a:t>
            </a:r>
            <a:r>
              <a:rPr lang="es-ES" sz="17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7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s-ES" sz="17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7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s-ES" sz="17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ocología actualmente según la OMS (Organización Mundial de la Salud),  es la especialidad médica que se ocupa del embarazo, el nacimiento y el puerperio o posparto (de la salud de la madre en los 40 días posteriores al parto), incluyendo las situaciones de riesgo </a:t>
            </a:r>
            <a:r>
              <a:rPr lang="es-ES" sz="17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requieran una intervención quirúrgica.</a:t>
            </a:r>
            <a:endParaRPr lang="es-MX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901453-3EF9-C37C-5E54-A757C9DD7DA0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BE3DAA-0418-FAF8-E0BD-CE1E1466E004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áfico 15" descr="Internet contorno">
            <a:extLst>
              <a:ext uri="{FF2B5EF4-FFF2-40B4-BE49-F238E27FC236}">
                <a16:creationId xmlns:a16="http://schemas.microsoft.com/office/drawing/2014/main" id="{3FE87BD2-5FED-92E5-E24D-89824E219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17" name="Gráfico 16" descr="Envelope contorno">
            <a:extLst>
              <a:ext uri="{FF2B5EF4-FFF2-40B4-BE49-F238E27FC236}">
                <a16:creationId xmlns:a16="http://schemas.microsoft.com/office/drawing/2014/main" id="{2A8B6177-D2DB-017C-1717-3DEBCC61C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18" name="Gráfico 17" descr="Receiver contorno">
            <a:extLst>
              <a:ext uri="{FF2B5EF4-FFF2-40B4-BE49-F238E27FC236}">
                <a16:creationId xmlns:a16="http://schemas.microsoft.com/office/drawing/2014/main" id="{98656700-58DB-A123-1489-BC3CBB383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0C7DDCE-14DF-5E60-34EE-9480065A8278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D6D92D4-BF8F-BB7B-871A-EC678D88A9C4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5EC90FD-3488-9CD3-FA40-328719E8446D}"/>
              </a:ext>
            </a:extLst>
          </p:cNvPr>
          <p:cNvSpPr txBox="1"/>
          <p:nvPr/>
        </p:nvSpPr>
        <p:spPr>
          <a:xfrm>
            <a:off x="12857018" y="705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66EDB0-2122-5464-FAE3-BE32DE26A0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1638" y="1138028"/>
            <a:ext cx="4842162" cy="3782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5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8C37C-1CE8-3049-39F5-7E623B31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2754"/>
            <a:ext cx="10515600" cy="196278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17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Obstetricia tiene una gran importancia en la sociedad moderna, tanto para las mujeres embarazadas como para cada niño que viene a este mundo en un hospital, ya que se trata del área profesional que tiene a su cargo la salud de las futuras madres a lo largo de su todo el proceso, desde la preconcepción hasta la posconcepción, incluyendo el cuidado de los recién nacidos, asegurando así, la viabilidad de la especie humana.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901453-3EF9-C37C-5E54-A757C9DD7DA0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BE3DAA-0418-FAF8-E0BD-CE1E1466E004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áfico 15" descr="Internet contorno">
            <a:extLst>
              <a:ext uri="{FF2B5EF4-FFF2-40B4-BE49-F238E27FC236}">
                <a16:creationId xmlns:a16="http://schemas.microsoft.com/office/drawing/2014/main" id="{3FE87BD2-5FED-92E5-E24D-89824E219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17" name="Gráfico 16" descr="Envelope contorno">
            <a:extLst>
              <a:ext uri="{FF2B5EF4-FFF2-40B4-BE49-F238E27FC236}">
                <a16:creationId xmlns:a16="http://schemas.microsoft.com/office/drawing/2014/main" id="{2A8B6177-D2DB-017C-1717-3DEBCC61C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18" name="Gráfico 17" descr="Receiver contorno">
            <a:extLst>
              <a:ext uri="{FF2B5EF4-FFF2-40B4-BE49-F238E27FC236}">
                <a16:creationId xmlns:a16="http://schemas.microsoft.com/office/drawing/2014/main" id="{98656700-58DB-A123-1489-BC3CBB383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0C7DDCE-14DF-5E60-34EE-9480065A8278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D6D92D4-BF8F-BB7B-871A-EC678D88A9C4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5EC90FD-3488-9CD3-FA40-328719E8446D}"/>
              </a:ext>
            </a:extLst>
          </p:cNvPr>
          <p:cNvSpPr txBox="1"/>
          <p:nvPr/>
        </p:nvSpPr>
        <p:spPr>
          <a:xfrm>
            <a:off x="12857018" y="705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B8FE58-E51B-96B3-223D-3BDF0A3BEE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5100" y="2635535"/>
            <a:ext cx="4241800" cy="330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2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8C37C-1CE8-3049-39F5-7E623B31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12688"/>
            <a:ext cx="5257800" cy="283262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z="17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los últimos 30 a 40 años, las interrogantes de siempre de la madre con relación a su feto han tenido mejores respuestas gracias al progreso del conocimiento, ciencia y tecnología. El perfeccionamiento de lo ya conocido como la ecografía 3D, permiten una mejor visualización del fenotipo fetal. </a:t>
            </a:r>
            <a:endParaRPr lang="es-MX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901453-3EF9-C37C-5E54-A757C9DD7DA0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BE3DAA-0418-FAF8-E0BD-CE1E1466E004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áfico 15" descr="Internet contorno">
            <a:extLst>
              <a:ext uri="{FF2B5EF4-FFF2-40B4-BE49-F238E27FC236}">
                <a16:creationId xmlns:a16="http://schemas.microsoft.com/office/drawing/2014/main" id="{3FE87BD2-5FED-92E5-E24D-89824E219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17" name="Gráfico 16" descr="Envelope contorno">
            <a:extLst>
              <a:ext uri="{FF2B5EF4-FFF2-40B4-BE49-F238E27FC236}">
                <a16:creationId xmlns:a16="http://schemas.microsoft.com/office/drawing/2014/main" id="{2A8B6177-D2DB-017C-1717-3DEBCC61C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18" name="Gráfico 17" descr="Receiver contorno">
            <a:extLst>
              <a:ext uri="{FF2B5EF4-FFF2-40B4-BE49-F238E27FC236}">
                <a16:creationId xmlns:a16="http://schemas.microsoft.com/office/drawing/2014/main" id="{98656700-58DB-A123-1489-BC3CBB383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0C7DDCE-14DF-5E60-34EE-9480065A8278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D6D92D4-BF8F-BB7B-871A-EC678D88A9C4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5EC90FD-3488-9CD3-FA40-328719E8446D}"/>
              </a:ext>
            </a:extLst>
          </p:cNvPr>
          <p:cNvSpPr txBox="1"/>
          <p:nvPr/>
        </p:nvSpPr>
        <p:spPr>
          <a:xfrm>
            <a:off x="12857018" y="705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AB92B3-5E09-4A35-0944-089998C21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1811798"/>
            <a:ext cx="4855340" cy="3234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8C37C-1CE8-3049-39F5-7E623B31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9632"/>
            <a:ext cx="10515600" cy="17389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17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accesibilidad quirúrgica al feto, el estudio del DNA libre fetal, las células fetales en circulación materna, reproducción asistida, cariotipos moleculares y pruebas pre y perinatales, y otros inimaginables que requieren de la presencia de equipos multidisciplinarios, en los que el OBSTETRA juega un papel vital para el aseguramiento del embarazo  y nacimiento de individuos sanos.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901453-3EF9-C37C-5E54-A757C9DD7DA0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BE3DAA-0418-FAF8-E0BD-CE1E1466E004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áfico 15" descr="Internet contorno">
            <a:extLst>
              <a:ext uri="{FF2B5EF4-FFF2-40B4-BE49-F238E27FC236}">
                <a16:creationId xmlns:a16="http://schemas.microsoft.com/office/drawing/2014/main" id="{3FE87BD2-5FED-92E5-E24D-89824E219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17" name="Gráfico 16" descr="Envelope contorno">
            <a:extLst>
              <a:ext uri="{FF2B5EF4-FFF2-40B4-BE49-F238E27FC236}">
                <a16:creationId xmlns:a16="http://schemas.microsoft.com/office/drawing/2014/main" id="{2A8B6177-D2DB-017C-1717-3DEBCC61C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18" name="Gráfico 17" descr="Receiver contorno">
            <a:extLst>
              <a:ext uri="{FF2B5EF4-FFF2-40B4-BE49-F238E27FC236}">
                <a16:creationId xmlns:a16="http://schemas.microsoft.com/office/drawing/2014/main" id="{98656700-58DB-A123-1489-BC3CBB383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0C7DDCE-14DF-5E60-34EE-9480065A8278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D6D92D4-BF8F-BB7B-871A-EC678D88A9C4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5EC90FD-3488-9CD3-FA40-328719E8446D}"/>
              </a:ext>
            </a:extLst>
          </p:cNvPr>
          <p:cNvSpPr txBox="1"/>
          <p:nvPr/>
        </p:nvSpPr>
        <p:spPr>
          <a:xfrm>
            <a:off x="12857018" y="705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51A07B-ABB9-C90F-5895-7303825F09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0982" y="2418562"/>
            <a:ext cx="5049000" cy="336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42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8C37C-1CE8-3049-39F5-7E623B31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985"/>
            <a:ext cx="10515600" cy="41100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Referencias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MX" sz="1800" b="0" i="0" u="none" strike="noStrike" dirty="0">
                <a:solidFill>
                  <a:srgbClr val="3739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Manuel Sedano, L., Cecilia Sedano, M., &amp; Rodrigo Sedano, M. (2014). Reseña histórica e hitos de la obstetricia. Revista médica Clínica Las Condes, 25(6), 866–873. </a:t>
            </a:r>
            <a:r>
              <a:rPr lang="es-MX" sz="1800" b="0" i="0" u="none" strike="noStrike" dirty="0">
                <a:solidFill>
                  <a:srgbClr val="3739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https://doi.org/10.1016/s0716-8640(14)70632-7</a:t>
            </a:r>
            <a:r>
              <a:rPr lang="es-MX" sz="1800" b="0" i="0" u="none" strike="noStrike" dirty="0">
                <a:solidFill>
                  <a:srgbClr val="3739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MX" sz="1800" b="0" i="0" u="none" strike="noStrike" dirty="0">
                <a:solidFill>
                  <a:srgbClr val="3739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Secretaría de Salud, S. (s/f). </a:t>
            </a:r>
            <a:r>
              <a:rPr lang="es-MX" sz="1800" b="0" i="1" u="none" strike="noStrike" dirty="0">
                <a:solidFill>
                  <a:srgbClr val="3739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Sabes qué realiza un obstetra</a:t>
            </a:r>
            <a:r>
              <a:rPr lang="es-MX" sz="1800" b="0" i="0" u="none" strike="noStrike" dirty="0">
                <a:solidFill>
                  <a:srgbClr val="3739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gob.mx. Recuperado el 31 de agosto de 2023, de </a:t>
            </a:r>
            <a:r>
              <a:rPr lang="es-MX" sz="1800" b="0" i="0" u="none" strike="noStrike" dirty="0">
                <a:solidFill>
                  <a:srgbClr val="3739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https://www.gob.mx/salud/articulos/sabes-que-realiza-un-obstetra</a:t>
            </a:r>
            <a:r>
              <a:rPr lang="es-MX" sz="1800" b="0" i="0" u="none" strike="noStrike" dirty="0">
                <a:solidFill>
                  <a:srgbClr val="3739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901453-3EF9-C37C-5E54-A757C9DD7DA0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BE3DAA-0418-FAF8-E0BD-CE1E1466E004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áfico 15" descr="Internet contorno">
            <a:extLst>
              <a:ext uri="{FF2B5EF4-FFF2-40B4-BE49-F238E27FC236}">
                <a16:creationId xmlns:a16="http://schemas.microsoft.com/office/drawing/2014/main" id="{3FE87BD2-5FED-92E5-E24D-89824E219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17" name="Gráfico 16" descr="Envelope contorno">
            <a:extLst>
              <a:ext uri="{FF2B5EF4-FFF2-40B4-BE49-F238E27FC236}">
                <a16:creationId xmlns:a16="http://schemas.microsoft.com/office/drawing/2014/main" id="{2A8B6177-D2DB-017C-1717-3DEBCC61C4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18" name="Gráfico 17" descr="Receiver contorno">
            <a:extLst>
              <a:ext uri="{FF2B5EF4-FFF2-40B4-BE49-F238E27FC236}">
                <a16:creationId xmlns:a16="http://schemas.microsoft.com/office/drawing/2014/main" id="{98656700-58DB-A123-1489-BC3CBB3830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0C7DDCE-14DF-5E60-34EE-9480065A8278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D6D92D4-BF8F-BB7B-871A-EC678D88A9C4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5EC90FD-3488-9CD3-FA40-328719E8446D}"/>
              </a:ext>
            </a:extLst>
          </p:cNvPr>
          <p:cNvSpPr txBox="1"/>
          <p:nvPr/>
        </p:nvSpPr>
        <p:spPr>
          <a:xfrm>
            <a:off x="12857018" y="705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80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475</Words>
  <Application>Microsoft Macintosh PowerPoint</Application>
  <PresentationFormat>Panorámica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Tema de Office</vt:lpstr>
      <vt:lpstr>Día Internacional de la Obstetricia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Beneficios de PGT-A</dc:title>
  <dc:creator>STEPHANIE CANTU DE LA FUENTE</dc:creator>
  <cp:lastModifiedBy>STEPHANIE CANTU DE LA FUENTE</cp:lastModifiedBy>
  <cp:revision>9</cp:revision>
  <dcterms:created xsi:type="dcterms:W3CDTF">2023-03-13T20:36:51Z</dcterms:created>
  <dcterms:modified xsi:type="dcterms:W3CDTF">2023-08-31T23:31:12Z</dcterms:modified>
</cp:coreProperties>
</file>