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0" r:id="rId4"/>
    <p:sldId id="258" r:id="rId5"/>
    <p:sldId id="270" r:id="rId6"/>
    <p:sldId id="264" r:id="rId7"/>
    <p:sldId id="262" r:id="rId8"/>
    <p:sldId id="263" r:id="rId9"/>
    <p:sldId id="272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F5"/>
    <a:srgbClr val="EB4D33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68"/>
    <p:restoredTop sz="94523"/>
  </p:normalViewPr>
  <p:slideViewPr>
    <p:cSldViewPr snapToGrid="0">
      <p:cViewPr varScale="1">
        <p:scale>
          <a:sx n="78" d="100"/>
          <a:sy n="7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F05CB-A622-BB85-A15A-35FCEACD9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EFF37A-9E7A-BC49-5AFA-37C0E1EC9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4D8BCC-21F9-49C4-9D18-C47F2A91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63B297-3166-AFD5-25A2-5103210C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4E54A0-ACD8-22F4-66EB-2254AC76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30FDD-36C5-19B0-258B-3FEA33F2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06B7F7-E0C9-1FF0-3AEB-49304890F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AFE0E-ACF9-593D-74D4-E26D4861E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9519A6-A36F-9DA0-1946-B4FEE3AD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76B8A9-0C6C-87FE-08F9-E81D3354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72795-0877-98D3-E629-E65C8B6D5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F8F3BD-51F7-5BEF-68D1-BE6C90C8F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205ADD-7302-AEEF-0820-3BC72F0C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A7A26B-BBD8-C4AE-254C-74D54D08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B4481F-741D-7E6F-3102-80B0B667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EF1E2-6D19-FEAC-2F6C-C3942C056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58D62-F8E1-10C4-7F0A-3B2F78C9C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EFEFC6-AAEC-A52B-BE47-811E71B9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03BA31-6CE5-6215-93BD-CA4A2B7E0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5E75F-F8C5-A563-9B05-6344C77C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0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7E85A-157A-AACF-514B-40A02908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BD30C1-F882-71E4-912D-2657CF8BD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0EF82C-814F-35D5-03E1-88C956B6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DCF276-7939-6E14-FE1E-97166A67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5DBE5F-8C5C-FEA9-3AB8-B5630E2D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AB6EB-1634-86F4-E159-5CE8785C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161ED8-5964-3088-E274-C467713AF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149AB2-7CD5-7705-7A66-176F18E15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46226B-70F1-0F69-D7ED-F4D86855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3/14/23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1D65E3-E2DF-91DC-4EB0-3D27292F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2706EE-6B89-A9B6-146F-0CA7FF1E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718F2-019F-B851-57FA-7DEE220F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22533C-A0FC-11D2-A083-AFED6E98F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637E8D-A85B-F68D-20C5-F09DF5EC0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15835D-55CB-C9F1-2512-C3B76EDE6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8B93D4-0B62-0768-B34E-83434DE9D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F1FD01-83BD-B8D7-0909-98BBBB7E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3/14/23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602879-4B07-BFA0-7F74-67CD9F87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BB63FD1-5CB4-6E8D-89D7-71830504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3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A9BAB-E782-5586-8C01-A30426B9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E47658-DDBE-F6D7-CE42-FDE69625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3/14/23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EA7AB6-2579-2E18-755D-467AE896E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5BAF9-3420-BC47-F8DC-E4F8D552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0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697B64-709D-3D5E-D093-6EEB1717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3/14/23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FC12FC-54D7-1C78-ABE3-3416C5C5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C94F26-F753-4E56-DAD2-6DE8A0A1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2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4F077-F3F6-40D2-B002-53005F6F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19D799-0FDA-61E4-0233-1F37C64F0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BC1BB4-1AC7-1C92-D38D-D9435DD5A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AA74B6-7BB8-0815-1CA7-05DA0D19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3/14/23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83D93F-AC0D-F416-C4B1-2084C90C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DBC11C-E859-A513-75F5-E91F49CD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489FC-B287-4D7B-3E30-84572D0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28C364-635B-9C01-8BCE-46FAD268B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67129B-84F3-7F59-B26C-9E79AC1D2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31E226-A722-435B-7AF3-9B8E2AF6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3/14/23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892712-D52E-59B3-C606-F9AD3262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710558-50C1-6F73-669A-33E67E54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A2ED0BE-FE90-8C7C-1455-9192F802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06CE5E-F040-C86D-9F58-E8EA4F68D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141B5E-AB07-5AFE-552D-A78846AD5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62DAEA-E8A7-7E5A-F80C-613A646E0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654E3-C974-D269-56B0-BE2D655C8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hyperlink" Target="mailto:ventas@sempergenomics.com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hyperlink" Target="http://www.sempergenomics.com/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sempergenomics.com/" TargetMode="External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hyperlink" Target="mailto:ventas@sempergenomics.co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sempergenomics.com/" TargetMode="External"/><Relationship Id="rId7" Type="http://schemas.openxmlformats.org/officeDocument/2006/relationships/image" Target="../media/image6.sv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hyperlink" Target="mailto:ventas@sempergenomics.co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sempergenomics.com/" TargetMode="External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hyperlink" Target="mailto:ventas@sempergenomics.co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www.sempergenom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svg"/><Relationship Id="rId9" Type="http://schemas.openxmlformats.org/officeDocument/2006/relationships/hyperlink" Target="mailto:ventas@sempergenomics.co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sempergenomics.com/" TargetMode="External"/><Relationship Id="rId7" Type="http://schemas.openxmlformats.org/officeDocument/2006/relationships/image" Target="../media/image6.sv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hyperlink" Target="mailto:ventas@sempergenomics.co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sempergenomics.com/" TargetMode="External"/><Relationship Id="rId7" Type="http://schemas.openxmlformats.org/officeDocument/2006/relationships/image" Target="../media/image6.sv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hyperlink" Target="mailto:ventas@sempergenomics.co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sempergenomics.com/" TargetMode="External"/><Relationship Id="rId7" Type="http://schemas.openxmlformats.org/officeDocument/2006/relationships/image" Target="../media/image6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hyperlink" Target="mailto:ventas@sempergenomics.co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sempergenomics.com/" TargetMode="External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hyperlink" Target="mailto:ventas@sempergenomics.co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n 60">
            <a:extLst>
              <a:ext uri="{FF2B5EF4-FFF2-40B4-BE49-F238E27FC236}">
                <a16:creationId xmlns:a16="http://schemas.microsoft.com/office/drawing/2014/main" id="{111202BB-45DD-4BD8-9F6F-6981D08780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261259-74AE-08B1-82E8-0556F1738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5" y="3751955"/>
            <a:ext cx="8672295" cy="727748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PGT-A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4F3428-D246-155F-0956-F44AA9B37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5" y="4752286"/>
            <a:ext cx="8673427" cy="522636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Genético Preimplantacional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FBB84B-8920-693A-CCE0-50423D653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540" y="1126514"/>
            <a:ext cx="6351684" cy="2302486"/>
          </a:xfrm>
          <a:prstGeom prst="rect">
            <a:avLst/>
          </a:prstGeom>
          <a:ln w="12700">
            <a:noFill/>
          </a:ln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648956DA-FEF9-D5DB-06E9-1FA7B16C9E34}"/>
              </a:ext>
            </a:extLst>
          </p:cNvPr>
          <p:cNvSpPr/>
          <p:nvPr/>
        </p:nvSpPr>
        <p:spPr>
          <a:xfrm>
            <a:off x="0" y="6130252"/>
            <a:ext cx="12192000" cy="727748"/>
          </a:xfrm>
          <a:prstGeom prst="rect">
            <a:avLst/>
          </a:prstGeom>
          <a:solidFill>
            <a:srgbClr val="EB4D33"/>
          </a:solidFill>
          <a:ln>
            <a:solidFill>
              <a:srgbClr val="EB4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EB4D33"/>
              </a:solidFill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C19FDFD-B7CC-0B39-758B-7A218018CDFC}"/>
              </a:ext>
            </a:extLst>
          </p:cNvPr>
          <p:cNvSpPr txBox="1"/>
          <p:nvPr/>
        </p:nvSpPr>
        <p:spPr>
          <a:xfrm>
            <a:off x="1079473" y="6324849"/>
            <a:ext cx="2759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Gráfico 52" descr="Internet contorno">
            <a:extLst>
              <a:ext uri="{FF2B5EF4-FFF2-40B4-BE49-F238E27FC236}">
                <a16:creationId xmlns:a16="http://schemas.microsoft.com/office/drawing/2014/main" id="{4F1C4E2B-0B9B-8991-04C4-C08F707B8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069" y="6210880"/>
            <a:ext cx="589271" cy="589271"/>
          </a:xfrm>
          <a:prstGeom prst="rect">
            <a:avLst/>
          </a:prstGeom>
        </p:spPr>
      </p:pic>
      <p:pic>
        <p:nvPicPr>
          <p:cNvPr id="55" name="Gráfico 54" descr="Envelope contorno">
            <a:extLst>
              <a:ext uri="{FF2B5EF4-FFF2-40B4-BE49-F238E27FC236}">
                <a16:creationId xmlns:a16="http://schemas.microsoft.com/office/drawing/2014/main" id="{D87362E0-2D40-D252-9FAA-DE95B08FD2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5877" y="6270374"/>
            <a:ext cx="470282" cy="470282"/>
          </a:xfrm>
          <a:prstGeom prst="rect">
            <a:avLst/>
          </a:prstGeom>
        </p:spPr>
      </p:pic>
      <p:pic>
        <p:nvPicPr>
          <p:cNvPr id="57" name="Gráfico 56" descr="Receiver contorno">
            <a:extLst>
              <a:ext uri="{FF2B5EF4-FFF2-40B4-BE49-F238E27FC236}">
                <a16:creationId xmlns:a16="http://schemas.microsoft.com/office/drawing/2014/main" id="{F1F627A8-515F-F40C-E99E-91228469A3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53696" y="6254475"/>
            <a:ext cx="479302" cy="479302"/>
          </a:xfrm>
          <a:prstGeom prst="rect">
            <a:avLst/>
          </a:prstGeom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9179D035-388E-A68A-9F0C-AAE34306DBAF}"/>
              </a:ext>
            </a:extLst>
          </p:cNvPr>
          <p:cNvSpPr txBox="1"/>
          <p:nvPr/>
        </p:nvSpPr>
        <p:spPr>
          <a:xfrm>
            <a:off x="5415164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ventas@sempergenomics.com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53F5D16B-30D4-0E96-F2B7-4F97504DCE88}"/>
              </a:ext>
            </a:extLst>
          </p:cNvPr>
          <p:cNvSpPr txBox="1"/>
          <p:nvPr/>
        </p:nvSpPr>
        <p:spPr>
          <a:xfrm>
            <a:off x="9732998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2554-9350</a:t>
            </a:r>
          </a:p>
        </p:txBody>
      </p:sp>
    </p:spTree>
    <p:extLst>
      <p:ext uri="{BB962C8B-B14F-4D97-AF65-F5344CB8AC3E}">
        <p14:creationId xmlns:p14="http://schemas.microsoft.com/office/powerpoint/2010/main" val="37679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267A13-D841-D617-7890-6CAED71A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 PGT-A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8C37C-1CE8-3049-39F5-7E623B31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22127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PGT-A</a:t>
            </a:r>
            <a:r>
              <a:rPr lang="es-MX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nos ayuda a identificar embriones afectados por anomalías cromosómicas, o bien, alteraciones estructurales que afectarán a un embrión al azar. </a:t>
            </a:r>
          </a:p>
          <a:p>
            <a:pPr algn="just">
              <a:lnSpc>
                <a:spcPct val="150000"/>
              </a:lnSpc>
            </a:pPr>
            <a:r>
              <a:rPr lang="es-MX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La </a:t>
            </a:r>
            <a:r>
              <a:rPr lang="es-MX" sz="20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finalidad</a:t>
            </a:r>
            <a:r>
              <a:rPr lang="es-MX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del PGT-A es excluir la transferencia de  embriones que no se van a implantar o que puedan perderse en el transcurso del embarazo.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2C175D2-6CA1-2E39-D77C-000F47A5C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3" r="19852"/>
          <a:stretch/>
        </p:blipFill>
        <p:spPr>
          <a:xfrm>
            <a:off x="8976360" y="1548245"/>
            <a:ext cx="2377440" cy="376150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65901453-3EF9-C37C-5E54-A757C9DD7DA0}"/>
              </a:ext>
            </a:extLst>
          </p:cNvPr>
          <p:cNvSpPr/>
          <p:nvPr/>
        </p:nvSpPr>
        <p:spPr>
          <a:xfrm>
            <a:off x="0" y="6130252"/>
            <a:ext cx="12192000" cy="727748"/>
          </a:xfrm>
          <a:prstGeom prst="rect">
            <a:avLst/>
          </a:prstGeom>
          <a:solidFill>
            <a:srgbClr val="EB4D33"/>
          </a:solidFill>
          <a:ln>
            <a:solidFill>
              <a:srgbClr val="EB4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EB4D33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BE3DAA-0418-FAF8-E0BD-CE1E1466E004}"/>
              </a:ext>
            </a:extLst>
          </p:cNvPr>
          <p:cNvSpPr txBox="1"/>
          <p:nvPr/>
        </p:nvSpPr>
        <p:spPr>
          <a:xfrm>
            <a:off x="1079473" y="6324849"/>
            <a:ext cx="2759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áfico 15" descr="Internet contorno">
            <a:extLst>
              <a:ext uri="{FF2B5EF4-FFF2-40B4-BE49-F238E27FC236}">
                <a16:creationId xmlns:a16="http://schemas.microsoft.com/office/drawing/2014/main" id="{3FE87BD2-5FED-92E5-E24D-89824E219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069" y="6210880"/>
            <a:ext cx="589271" cy="589271"/>
          </a:xfrm>
          <a:prstGeom prst="rect">
            <a:avLst/>
          </a:prstGeom>
        </p:spPr>
      </p:pic>
      <p:pic>
        <p:nvPicPr>
          <p:cNvPr id="17" name="Gráfico 16" descr="Envelope contorno">
            <a:extLst>
              <a:ext uri="{FF2B5EF4-FFF2-40B4-BE49-F238E27FC236}">
                <a16:creationId xmlns:a16="http://schemas.microsoft.com/office/drawing/2014/main" id="{2A8B6177-D2DB-017C-1717-3DEBCC61C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5877" y="6270374"/>
            <a:ext cx="470282" cy="470282"/>
          </a:xfrm>
          <a:prstGeom prst="rect">
            <a:avLst/>
          </a:prstGeom>
        </p:spPr>
      </p:pic>
      <p:pic>
        <p:nvPicPr>
          <p:cNvPr id="18" name="Gráfico 17" descr="Receiver contorno">
            <a:extLst>
              <a:ext uri="{FF2B5EF4-FFF2-40B4-BE49-F238E27FC236}">
                <a16:creationId xmlns:a16="http://schemas.microsoft.com/office/drawing/2014/main" id="{98656700-58DB-A123-1489-BC3CBB3830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53696" y="6254475"/>
            <a:ext cx="479302" cy="47930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0C7DDCE-14DF-5E60-34EE-9480065A8278}"/>
              </a:ext>
            </a:extLst>
          </p:cNvPr>
          <p:cNvSpPr txBox="1"/>
          <p:nvPr/>
        </p:nvSpPr>
        <p:spPr>
          <a:xfrm>
            <a:off x="5415164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ventas@sempergenomics.com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D6D92D4-BF8F-BB7B-871A-EC678D88A9C4}"/>
              </a:ext>
            </a:extLst>
          </p:cNvPr>
          <p:cNvSpPr txBox="1"/>
          <p:nvPr/>
        </p:nvSpPr>
        <p:spPr>
          <a:xfrm>
            <a:off x="9732998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2554-9350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5EC90FD-3488-9CD3-FA40-328719E8446D}"/>
              </a:ext>
            </a:extLst>
          </p:cNvPr>
          <p:cNvSpPr txBox="1"/>
          <p:nvPr/>
        </p:nvSpPr>
        <p:spPr>
          <a:xfrm>
            <a:off x="12857018" y="705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738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8C37C-1CE8-3049-39F5-7E623B31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4395"/>
            <a:ext cx="10515600" cy="17967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Por lo tanto, PGT-A brinda información para una mejor selección embrionaria, pero no aumenta la eficacia del tratamiento. No se crean embriones euploides, pero si se seleccionan.</a:t>
            </a:r>
            <a:endParaRPr lang="es-MX" sz="200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F7B6BB6-B78E-7FB4-B396-BFA8FC888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866" y="2821192"/>
            <a:ext cx="3046268" cy="304626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6A011F93-66B2-FA74-2308-5CCE1B0CCB23}"/>
              </a:ext>
            </a:extLst>
          </p:cNvPr>
          <p:cNvSpPr/>
          <p:nvPr/>
        </p:nvSpPr>
        <p:spPr>
          <a:xfrm>
            <a:off x="0" y="6130252"/>
            <a:ext cx="12192000" cy="727748"/>
          </a:xfrm>
          <a:prstGeom prst="rect">
            <a:avLst/>
          </a:prstGeom>
          <a:solidFill>
            <a:srgbClr val="EB4D33"/>
          </a:solidFill>
          <a:ln>
            <a:solidFill>
              <a:srgbClr val="EB4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EB4D33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A4BACF0-4897-2901-7574-A144E1A186A0}"/>
              </a:ext>
            </a:extLst>
          </p:cNvPr>
          <p:cNvSpPr txBox="1"/>
          <p:nvPr/>
        </p:nvSpPr>
        <p:spPr>
          <a:xfrm>
            <a:off x="1079473" y="6324849"/>
            <a:ext cx="2759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áfico 15" descr="Internet contorno">
            <a:extLst>
              <a:ext uri="{FF2B5EF4-FFF2-40B4-BE49-F238E27FC236}">
                <a16:creationId xmlns:a16="http://schemas.microsoft.com/office/drawing/2014/main" id="{437D63E2-AD54-EEE6-C1A0-E38760041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069" y="6210880"/>
            <a:ext cx="589271" cy="589271"/>
          </a:xfrm>
          <a:prstGeom prst="rect">
            <a:avLst/>
          </a:prstGeom>
        </p:spPr>
      </p:pic>
      <p:pic>
        <p:nvPicPr>
          <p:cNvPr id="17" name="Gráfico 16" descr="Envelope contorno">
            <a:extLst>
              <a:ext uri="{FF2B5EF4-FFF2-40B4-BE49-F238E27FC236}">
                <a16:creationId xmlns:a16="http://schemas.microsoft.com/office/drawing/2014/main" id="{A1D71082-2871-7526-E8CF-462CE8C83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5877" y="6270374"/>
            <a:ext cx="470282" cy="470282"/>
          </a:xfrm>
          <a:prstGeom prst="rect">
            <a:avLst/>
          </a:prstGeom>
        </p:spPr>
      </p:pic>
      <p:pic>
        <p:nvPicPr>
          <p:cNvPr id="18" name="Gráfico 17" descr="Receiver contorno">
            <a:extLst>
              <a:ext uri="{FF2B5EF4-FFF2-40B4-BE49-F238E27FC236}">
                <a16:creationId xmlns:a16="http://schemas.microsoft.com/office/drawing/2014/main" id="{56876393-70E8-FD69-AF42-A04AFF02AB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53696" y="6254475"/>
            <a:ext cx="479302" cy="47930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FE8DB5F-3739-FA49-4BF3-E1FFFA09ED29}"/>
              </a:ext>
            </a:extLst>
          </p:cNvPr>
          <p:cNvSpPr txBox="1"/>
          <p:nvPr/>
        </p:nvSpPr>
        <p:spPr>
          <a:xfrm>
            <a:off x="5415164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ventas@sempergenomics.com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A0C08EC-7117-681D-9603-BE181C59E04E}"/>
              </a:ext>
            </a:extLst>
          </p:cNvPr>
          <p:cNvSpPr txBox="1"/>
          <p:nvPr/>
        </p:nvSpPr>
        <p:spPr>
          <a:xfrm>
            <a:off x="9732998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2554-9350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6056211-C1E2-82B4-C2AB-B03700AC7004}"/>
              </a:ext>
            </a:extLst>
          </p:cNvPr>
          <p:cNvSpPr txBox="1"/>
          <p:nvPr/>
        </p:nvSpPr>
        <p:spPr>
          <a:xfrm>
            <a:off x="12857018" y="705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74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8C37C-1CE8-3049-39F5-7E623B31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073" y="1825625"/>
            <a:ext cx="7169726" cy="411003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ampliamente utilizada en la actualidad para la detección de aneuploidías.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en 3-5 días (lote completo) partiendo de biopsia embrionaria.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Procesamiento en México SG.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con herramientas de base de datos.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7FD6FF6-3C53-D0BA-21C5-29AE7D614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42" r="19895"/>
          <a:stretch/>
        </p:blipFill>
        <p:spPr>
          <a:xfrm>
            <a:off x="753704" y="1627642"/>
            <a:ext cx="2181926" cy="3602715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16A1146B-15EB-E2AE-4116-62F62D9113CA}"/>
              </a:ext>
            </a:extLst>
          </p:cNvPr>
          <p:cNvSpPr txBox="1">
            <a:spLocks/>
          </p:cNvSpPr>
          <p:nvPr/>
        </p:nvSpPr>
        <p:spPr>
          <a:xfrm>
            <a:off x="4184072" y="365125"/>
            <a:ext cx="7169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Ventajas de PGT-A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19A2CD9-3118-71DB-3AF2-D72C6F66FF3D}"/>
              </a:ext>
            </a:extLst>
          </p:cNvPr>
          <p:cNvSpPr/>
          <p:nvPr/>
        </p:nvSpPr>
        <p:spPr>
          <a:xfrm>
            <a:off x="0" y="6130252"/>
            <a:ext cx="12192000" cy="727748"/>
          </a:xfrm>
          <a:prstGeom prst="rect">
            <a:avLst/>
          </a:prstGeom>
          <a:solidFill>
            <a:srgbClr val="EB4D33"/>
          </a:solidFill>
          <a:ln>
            <a:solidFill>
              <a:srgbClr val="EB4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EB4D33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AAB9551-4B83-4B15-EEF6-799025D56D37}"/>
              </a:ext>
            </a:extLst>
          </p:cNvPr>
          <p:cNvSpPr txBox="1"/>
          <p:nvPr/>
        </p:nvSpPr>
        <p:spPr>
          <a:xfrm>
            <a:off x="1079473" y="6324849"/>
            <a:ext cx="2759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áfico 18" descr="Internet contorno">
            <a:extLst>
              <a:ext uri="{FF2B5EF4-FFF2-40B4-BE49-F238E27FC236}">
                <a16:creationId xmlns:a16="http://schemas.microsoft.com/office/drawing/2014/main" id="{3B020695-1216-5108-2DB4-805260303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069" y="6210880"/>
            <a:ext cx="589271" cy="589271"/>
          </a:xfrm>
          <a:prstGeom prst="rect">
            <a:avLst/>
          </a:prstGeom>
        </p:spPr>
      </p:pic>
      <p:pic>
        <p:nvPicPr>
          <p:cNvPr id="20" name="Gráfico 19" descr="Envelope contorno">
            <a:extLst>
              <a:ext uri="{FF2B5EF4-FFF2-40B4-BE49-F238E27FC236}">
                <a16:creationId xmlns:a16="http://schemas.microsoft.com/office/drawing/2014/main" id="{4A6946B3-7466-D7E2-281C-C8695C4323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5877" y="6270374"/>
            <a:ext cx="470282" cy="470282"/>
          </a:xfrm>
          <a:prstGeom prst="rect">
            <a:avLst/>
          </a:prstGeom>
        </p:spPr>
      </p:pic>
      <p:pic>
        <p:nvPicPr>
          <p:cNvPr id="21" name="Gráfico 20" descr="Receiver contorno">
            <a:extLst>
              <a:ext uri="{FF2B5EF4-FFF2-40B4-BE49-F238E27FC236}">
                <a16:creationId xmlns:a16="http://schemas.microsoft.com/office/drawing/2014/main" id="{38BAAF94-A8DE-E417-DED9-917CB37BDA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53696" y="6254475"/>
            <a:ext cx="479302" cy="47930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91B8674-9166-ED2F-89DD-FD969B5FBEEB}"/>
              </a:ext>
            </a:extLst>
          </p:cNvPr>
          <p:cNvSpPr txBox="1"/>
          <p:nvPr/>
        </p:nvSpPr>
        <p:spPr>
          <a:xfrm>
            <a:off x="5415164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ventas@sempergenomics.com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450E2CF-693A-60D4-FDF1-3371049B6F4C}"/>
              </a:ext>
            </a:extLst>
          </p:cNvPr>
          <p:cNvSpPr txBox="1"/>
          <p:nvPr/>
        </p:nvSpPr>
        <p:spPr>
          <a:xfrm>
            <a:off x="9732998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2554-9350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052BEB6-7560-F25E-C2AE-1289B19D15E2}"/>
              </a:ext>
            </a:extLst>
          </p:cNvPr>
          <p:cNvSpPr txBox="1"/>
          <p:nvPr/>
        </p:nvSpPr>
        <p:spPr>
          <a:xfrm>
            <a:off x="12857018" y="705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28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8C37C-1CE8-3049-39F5-7E623B31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073" y="1825625"/>
            <a:ext cx="7169726" cy="411003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Posibilidad de detectar aneuploidías parciales.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cuantitativo.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 el tiempo para conseguir una gestación sana.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la tasa de aborto.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19A2CD9-3118-71DB-3AF2-D72C6F66FF3D}"/>
              </a:ext>
            </a:extLst>
          </p:cNvPr>
          <p:cNvSpPr/>
          <p:nvPr/>
        </p:nvSpPr>
        <p:spPr>
          <a:xfrm>
            <a:off x="0" y="6130252"/>
            <a:ext cx="12192000" cy="727748"/>
          </a:xfrm>
          <a:prstGeom prst="rect">
            <a:avLst/>
          </a:prstGeom>
          <a:solidFill>
            <a:srgbClr val="EB4D33"/>
          </a:solidFill>
          <a:ln>
            <a:solidFill>
              <a:srgbClr val="EB4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EB4D33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AAB9551-4B83-4B15-EEF6-799025D56D37}"/>
              </a:ext>
            </a:extLst>
          </p:cNvPr>
          <p:cNvSpPr txBox="1"/>
          <p:nvPr/>
        </p:nvSpPr>
        <p:spPr>
          <a:xfrm>
            <a:off x="1079473" y="6324849"/>
            <a:ext cx="2759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áfico 18" descr="Internet contorno">
            <a:extLst>
              <a:ext uri="{FF2B5EF4-FFF2-40B4-BE49-F238E27FC236}">
                <a16:creationId xmlns:a16="http://schemas.microsoft.com/office/drawing/2014/main" id="{3B020695-1216-5108-2DB4-805260303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069" y="6210880"/>
            <a:ext cx="589271" cy="589271"/>
          </a:xfrm>
          <a:prstGeom prst="rect">
            <a:avLst/>
          </a:prstGeom>
        </p:spPr>
      </p:pic>
      <p:pic>
        <p:nvPicPr>
          <p:cNvPr id="20" name="Gráfico 19" descr="Envelope contorno">
            <a:extLst>
              <a:ext uri="{FF2B5EF4-FFF2-40B4-BE49-F238E27FC236}">
                <a16:creationId xmlns:a16="http://schemas.microsoft.com/office/drawing/2014/main" id="{4A6946B3-7466-D7E2-281C-C8695C432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5877" y="6270374"/>
            <a:ext cx="470282" cy="470282"/>
          </a:xfrm>
          <a:prstGeom prst="rect">
            <a:avLst/>
          </a:prstGeom>
        </p:spPr>
      </p:pic>
      <p:pic>
        <p:nvPicPr>
          <p:cNvPr id="21" name="Gráfico 20" descr="Receiver contorno">
            <a:extLst>
              <a:ext uri="{FF2B5EF4-FFF2-40B4-BE49-F238E27FC236}">
                <a16:creationId xmlns:a16="http://schemas.microsoft.com/office/drawing/2014/main" id="{38BAAF94-A8DE-E417-DED9-917CB37BDA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53696" y="6254475"/>
            <a:ext cx="479302" cy="47930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91B8674-9166-ED2F-89DD-FD969B5FBEEB}"/>
              </a:ext>
            </a:extLst>
          </p:cNvPr>
          <p:cNvSpPr txBox="1"/>
          <p:nvPr/>
        </p:nvSpPr>
        <p:spPr>
          <a:xfrm>
            <a:off x="5415164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ventas@sempergenomics.com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450E2CF-693A-60D4-FDF1-3371049B6F4C}"/>
              </a:ext>
            </a:extLst>
          </p:cNvPr>
          <p:cNvSpPr txBox="1"/>
          <p:nvPr/>
        </p:nvSpPr>
        <p:spPr>
          <a:xfrm>
            <a:off x="9732998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2554-9350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052BEB6-7560-F25E-C2AE-1289B19D15E2}"/>
              </a:ext>
            </a:extLst>
          </p:cNvPr>
          <p:cNvSpPr txBox="1"/>
          <p:nvPr/>
        </p:nvSpPr>
        <p:spPr>
          <a:xfrm>
            <a:off x="12857018" y="705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A40BC2-C685-339B-F1F3-815F03F7EED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595" t="16953" r="20823" b="18702"/>
          <a:stretch/>
        </p:blipFill>
        <p:spPr>
          <a:xfrm>
            <a:off x="838201" y="1435949"/>
            <a:ext cx="3000330" cy="398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267A13-D841-D617-7890-6CAED71A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Desventajas de PGT-A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8C37C-1CE8-3049-39F5-7E623B31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54091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Biopsia invasiva.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 de equipamiento para secuenciación.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muestras máx. por corrida.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permite diagnosticar mutaciones de novo que pueden producirse tras la implantación.</a:t>
            </a:r>
          </a:p>
          <a:p>
            <a:pPr algn="just">
              <a:lnSpc>
                <a:spcPct val="150000"/>
              </a:lnSpc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E2938E2-EFCD-1D8B-D38A-DF005B870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110" y="1703155"/>
            <a:ext cx="3451690" cy="345169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42AA6F8D-D0AE-85B1-EAA4-479B046A166B}"/>
              </a:ext>
            </a:extLst>
          </p:cNvPr>
          <p:cNvSpPr/>
          <p:nvPr/>
        </p:nvSpPr>
        <p:spPr>
          <a:xfrm>
            <a:off x="0" y="6130252"/>
            <a:ext cx="12192000" cy="727748"/>
          </a:xfrm>
          <a:prstGeom prst="rect">
            <a:avLst/>
          </a:prstGeom>
          <a:solidFill>
            <a:srgbClr val="EB4D33"/>
          </a:solidFill>
          <a:ln>
            <a:solidFill>
              <a:srgbClr val="EB4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EB4D33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3217994-9C8B-6F3D-BF77-1740F44F2737}"/>
              </a:ext>
            </a:extLst>
          </p:cNvPr>
          <p:cNvSpPr txBox="1"/>
          <p:nvPr/>
        </p:nvSpPr>
        <p:spPr>
          <a:xfrm>
            <a:off x="1079473" y="6324849"/>
            <a:ext cx="2759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áfico 15" descr="Internet contorno">
            <a:extLst>
              <a:ext uri="{FF2B5EF4-FFF2-40B4-BE49-F238E27FC236}">
                <a16:creationId xmlns:a16="http://schemas.microsoft.com/office/drawing/2014/main" id="{ED935522-0978-E176-F99E-CA7A1407A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069" y="6210880"/>
            <a:ext cx="589271" cy="589271"/>
          </a:xfrm>
          <a:prstGeom prst="rect">
            <a:avLst/>
          </a:prstGeom>
        </p:spPr>
      </p:pic>
      <p:pic>
        <p:nvPicPr>
          <p:cNvPr id="17" name="Gráfico 16" descr="Envelope contorno">
            <a:extLst>
              <a:ext uri="{FF2B5EF4-FFF2-40B4-BE49-F238E27FC236}">
                <a16:creationId xmlns:a16="http://schemas.microsoft.com/office/drawing/2014/main" id="{DA60803D-B927-F4B7-BFCC-D123561F0F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5877" y="6270374"/>
            <a:ext cx="470282" cy="470282"/>
          </a:xfrm>
          <a:prstGeom prst="rect">
            <a:avLst/>
          </a:prstGeom>
        </p:spPr>
      </p:pic>
      <p:pic>
        <p:nvPicPr>
          <p:cNvPr id="18" name="Gráfico 17" descr="Receiver contorno">
            <a:extLst>
              <a:ext uri="{FF2B5EF4-FFF2-40B4-BE49-F238E27FC236}">
                <a16:creationId xmlns:a16="http://schemas.microsoft.com/office/drawing/2014/main" id="{8FB1CCBA-5D87-BEE5-B5CC-5181D8434A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53696" y="6254475"/>
            <a:ext cx="479302" cy="47930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C2FD26C-C40C-6C9D-361F-0774FA697701}"/>
              </a:ext>
            </a:extLst>
          </p:cNvPr>
          <p:cNvSpPr txBox="1"/>
          <p:nvPr/>
        </p:nvSpPr>
        <p:spPr>
          <a:xfrm>
            <a:off x="5415164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ventas@sempergenomics.com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77066B8-40FC-20B6-2185-1C6310F31C09}"/>
              </a:ext>
            </a:extLst>
          </p:cNvPr>
          <p:cNvSpPr txBox="1"/>
          <p:nvPr/>
        </p:nvSpPr>
        <p:spPr>
          <a:xfrm>
            <a:off x="9732998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2554-9350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46D3D37-37C4-A6E9-4B71-B1E1FA44B3AC}"/>
              </a:ext>
            </a:extLst>
          </p:cNvPr>
          <p:cNvSpPr txBox="1"/>
          <p:nvPr/>
        </p:nvSpPr>
        <p:spPr>
          <a:xfrm>
            <a:off x="12857018" y="705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114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8C37C-1CE8-3049-39F5-7E623B31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74" y="1825625"/>
            <a:ext cx="7626926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 materna avanzada, mayores de 38 años.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Fallo de implantación.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Repetición de Abortos (dos o más abortos previos).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 masculino severo.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Parejas con alteración cromosómica en gestaciones anteriores.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Pareja portadora de anomalía cromosómica.</a:t>
            </a:r>
          </a:p>
          <a:p>
            <a:pPr algn="just">
              <a:lnSpc>
                <a:spcPct val="150000"/>
              </a:lnSpc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6A1146B-15EB-E2AE-4116-62F62D9113CA}"/>
              </a:ext>
            </a:extLst>
          </p:cNvPr>
          <p:cNvSpPr txBox="1">
            <a:spLocks/>
          </p:cNvSpPr>
          <p:nvPr/>
        </p:nvSpPr>
        <p:spPr>
          <a:xfrm>
            <a:off x="3726874" y="365125"/>
            <a:ext cx="76269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¿Cuándo hacer PGT-A?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E8378E-5EF9-54A0-DF4D-6C6776918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7" r="23101"/>
          <a:stretch/>
        </p:blipFill>
        <p:spPr>
          <a:xfrm>
            <a:off x="753065" y="1420830"/>
            <a:ext cx="2220744" cy="401633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1C15CAA-B655-C1F2-30FA-E60D3443C15B}"/>
              </a:ext>
            </a:extLst>
          </p:cNvPr>
          <p:cNvSpPr/>
          <p:nvPr/>
        </p:nvSpPr>
        <p:spPr>
          <a:xfrm>
            <a:off x="0" y="6130252"/>
            <a:ext cx="12192000" cy="727748"/>
          </a:xfrm>
          <a:prstGeom prst="rect">
            <a:avLst/>
          </a:prstGeom>
          <a:solidFill>
            <a:srgbClr val="EB4D33"/>
          </a:solidFill>
          <a:ln>
            <a:solidFill>
              <a:srgbClr val="EB4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EB4D33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B9905EA-6600-E3B2-CA6F-5B694AE7AD30}"/>
              </a:ext>
            </a:extLst>
          </p:cNvPr>
          <p:cNvSpPr txBox="1"/>
          <p:nvPr/>
        </p:nvSpPr>
        <p:spPr>
          <a:xfrm>
            <a:off x="1079473" y="6324849"/>
            <a:ext cx="2759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áfico 13" descr="Internet contorno">
            <a:extLst>
              <a:ext uri="{FF2B5EF4-FFF2-40B4-BE49-F238E27FC236}">
                <a16:creationId xmlns:a16="http://schemas.microsoft.com/office/drawing/2014/main" id="{A67CDD95-74C6-BBAE-10FB-09996F57A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069" y="6210880"/>
            <a:ext cx="589271" cy="589271"/>
          </a:xfrm>
          <a:prstGeom prst="rect">
            <a:avLst/>
          </a:prstGeom>
        </p:spPr>
      </p:pic>
      <p:pic>
        <p:nvPicPr>
          <p:cNvPr id="17" name="Gráfico 16" descr="Envelope contorno">
            <a:extLst>
              <a:ext uri="{FF2B5EF4-FFF2-40B4-BE49-F238E27FC236}">
                <a16:creationId xmlns:a16="http://schemas.microsoft.com/office/drawing/2014/main" id="{E9FCBDE3-FBD5-0279-DAC7-FB7EBB53BF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5877" y="6270374"/>
            <a:ext cx="470282" cy="470282"/>
          </a:xfrm>
          <a:prstGeom prst="rect">
            <a:avLst/>
          </a:prstGeom>
        </p:spPr>
      </p:pic>
      <p:pic>
        <p:nvPicPr>
          <p:cNvPr id="18" name="Gráfico 17" descr="Receiver contorno">
            <a:extLst>
              <a:ext uri="{FF2B5EF4-FFF2-40B4-BE49-F238E27FC236}">
                <a16:creationId xmlns:a16="http://schemas.microsoft.com/office/drawing/2014/main" id="{1C01EFD4-803A-F53B-54A4-4548F7B142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53696" y="6254475"/>
            <a:ext cx="479302" cy="47930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C2EAEBA-9CAC-10FF-A818-F72121C3EE16}"/>
              </a:ext>
            </a:extLst>
          </p:cNvPr>
          <p:cNvSpPr txBox="1"/>
          <p:nvPr/>
        </p:nvSpPr>
        <p:spPr>
          <a:xfrm>
            <a:off x="5415164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ventas@sempergenomics.com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2BEED60-DA80-9327-DF24-68BCC1356F8A}"/>
              </a:ext>
            </a:extLst>
          </p:cNvPr>
          <p:cNvSpPr txBox="1"/>
          <p:nvPr/>
        </p:nvSpPr>
        <p:spPr>
          <a:xfrm>
            <a:off x="9732998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2554-9350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81213C6-D0A6-428C-8C9D-4E6247007484}"/>
              </a:ext>
            </a:extLst>
          </p:cNvPr>
          <p:cNvSpPr txBox="1"/>
          <p:nvPr/>
        </p:nvSpPr>
        <p:spPr>
          <a:xfrm>
            <a:off x="12857018" y="705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64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267A13-D841-D617-7890-6CAED71A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detecta PGT-A?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8C37C-1CE8-3049-39F5-7E623B31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PGT-A se utiliza para la detección de aneuplidías, o anomalías cromosómicas, en los 24 cromosomas; cromosoma completo, mosaicismo y la variación del número de copias. Por ejemplo: Síndrome de Down (trisonomía 21) y el Síndrome de Turner.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95BB4D7-472B-110F-FA9F-C148BDE14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74" y="3450578"/>
            <a:ext cx="2702452" cy="2702452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172722AF-88F5-5C4F-5B1B-90F99C4BB1A8}"/>
              </a:ext>
            </a:extLst>
          </p:cNvPr>
          <p:cNvSpPr/>
          <p:nvPr/>
        </p:nvSpPr>
        <p:spPr>
          <a:xfrm>
            <a:off x="0" y="6130252"/>
            <a:ext cx="12192000" cy="727748"/>
          </a:xfrm>
          <a:prstGeom prst="rect">
            <a:avLst/>
          </a:prstGeom>
          <a:solidFill>
            <a:srgbClr val="EB4D33"/>
          </a:solidFill>
          <a:ln>
            <a:solidFill>
              <a:srgbClr val="EB4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EB4D33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6B3ABA6-9B43-565F-2AEA-1868F36B8890}"/>
              </a:ext>
            </a:extLst>
          </p:cNvPr>
          <p:cNvSpPr txBox="1"/>
          <p:nvPr/>
        </p:nvSpPr>
        <p:spPr>
          <a:xfrm>
            <a:off x="1079473" y="6324849"/>
            <a:ext cx="2759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áfico 15" descr="Internet contorno">
            <a:extLst>
              <a:ext uri="{FF2B5EF4-FFF2-40B4-BE49-F238E27FC236}">
                <a16:creationId xmlns:a16="http://schemas.microsoft.com/office/drawing/2014/main" id="{09E9578E-FEAA-AC3C-5D1B-DF9145E6E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069" y="6210880"/>
            <a:ext cx="589271" cy="589271"/>
          </a:xfrm>
          <a:prstGeom prst="rect">
            <a:avLst/>
          </a:prstGeom>
        </p:spPr>
      </p:pic>
      <p:pic>
        <p:nvPicPr>
          <p:cNvPr id="17" name="Gráfico 16" descr="Envelope contorno">
            <a:extLst>
              <a:ext uri="{FF2B5EF4-FFF2-40B4-BE49-F238E27FC236}">
                <a16:creationId xmlns:a16="http://schemas.microsoft.com/office/drawing/2014/main" id="{A43DC7D3-2F3D-49BE-BE70-F20B66455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5877" y="6270374"/>
            <a:ext cx="470282" cy="470282"/>
          </a:xfrm>
          <a:prstGeom prst="rect">
            <a:avLst/>
          </a:prstGeom>
        </p:spPr>
      </p:pic>
      <p:pic>
        <p:nvPicPr>
          <p:cNvPr id="18" name="Gráfico 17" descr="Receiver contorno">
            <a:extLst>
              <a:ext uri="{FF2B5EF4-FFF2-40B4-BE49-F238E27FC236}">
                <a16:creationId xmlns:a16="http://schemas.microsoft.com/office/drawing/2014/main" id="{14FF94A4-F222-FB44-0639-CFC4F1D74D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53696" y="6254475"/>
            <a:ext cx="479302" cy="47930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B5497F6-E8DB-DBD6-8E17-E61983C01EB7}"/>
              </a:ext>
            </a:extLst>
          </p:cNvPr>
          <p:cNvSpPr txBox="1"/>
          <p:nvPr/>
        </p:nvSpPr>
        <p:spPr>
          <a:xfrm>
            <a:off x="5415164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ventas@sempergenomics.com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EA79668-65CF-E8F3-8A07-311D16DBA01F}"/>
              </a:ext>
            </a:extLst>
          </p:cNvPr>
          <p:cNvSpPr txBox="1"/>
          <p:nvPr/>
        </p:nvSpPr>
        <p:spPr>
          <a:xfrm>
            <a:off x="9732998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2554-9350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C451309-012D-A431-2867-13430BAE63A6}"/>
              </a:ext>
            </a:extLst>
          </p:cNvPr>
          <p:cNvSpPr txBox="1"/>
          <p:nvPr/>
        </p:nvSpPr>
        <p:spPr>
          <a:xfrm>
            <a:off x="12857018" y="705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47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655CF0-4BC0-FA34-CFAF-FFECBA137A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6A011F93-66B2-FA74-2308-5CCE1B0CCB23}"/>
              </a:ext>
            </a:extLst>
          </p:cNvPr>
          <p:cNvSpPr/>
          <p:nvPr/>
        </p:nvSpPr>
        <p:spPr>
          <a:xfrm>
            <a:off x="0" y="6130252"/>
            <a:ext cx="12192000" cy="727748"/>
          </a:xfrm>
          <a:prstGeom prst="rect">
            <a:avLst/>
          </a:prstGeom>
          <a:solidFill>
            <a:srgbClr val="EB4D33"/>
          </a:solidFill>
          <a:ln>
            <a:solidFill>
              <a:srgbClr val="EB4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EB4D33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A4BACF0-4897-2901-7574-A144E1A186A0}"/>
              </a:ext>
            </a:extLst>
          </p:cNvPr>
          <p:cNvSpPr txBox="1"/>
          <p:nvPr/>
        </p:nvSpPr>
        <p:spPr>
          <a:xfrm>
            <a:off x="1079473" y="6324849"/>
            <a:ext cx="2759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áfico 15" descr="Internet contorno">
            <a:extLst>
              <a:ext uri="{FF2B5EF4-FFF2-40B4-BE49-F238E27FC236}">
                <a16:creationId xmlns:a16="http://schemas.microsoft.com/office/drawing/2014/main" id="{437D63E2-AD54-EEE6-C1A0-E38760041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069" y="6210880"/>
            <a:ext cx="589271" cy="589271"/>
          </a:xfrm>
          <a:prstGeom prst="rect">
            <a:avLst/>
          </a:prstGeom>
        </p:spPr>
      </p:pic>
      <p:pic>
        <p:nvPicPr>
          <p:cNvPr id="17" name="Gráfico 16" descr="Envelope contorno">
            <a:extLst>
              <a:ext uri="{FF2B5EF4-FFF2-40B4-BE49-F238E27FC236}">
                <a16:creationId xmlns:a16="http://schemas.microsoft.com/office/drawing/2014/main" id="{A1D71082-2871-7526-E8CF-462CE8C83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5877" y="6270374"/>
            <a:ext cx="470282" cy="470282"/>
          </a:xfrm>
          <a:prstGeom prst="rect">
            <a:avLst/>
          </a:prstGeom>
        </p:spPr>
      </p:pic>
      <p:pic>
        <p:nvPicPr>
          <p:cNvPr id="18" name="Gráfico 17" descr="Receiver contorno">
            <a:extLst>
              <a:ext uri="{FF2B5EF4-FFF2-40B4-BE49-F238E27FC236}">
                <a16:creationId xmlns:a16="http://schemas.microsoft.com/office/drawing/2014/main" id="{56876393-70E8-FD69-AF42-A04AFF02AB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53696" y="6254475"/>
            <a:ext cx="479302" cy="47930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FE8DB5F-3739-FA49-4BF3-E1FFFA09ED29}"/>
              </a:ext>
            </a:extLst>
          </p:cNvPr>
          <p:cNvSpPr txBox="1"/>
          <p:nvPr/>
        </p:nvSpPr>
        <p:spPr>
          <a:xfrm>
            <a:off x="5415164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ventas@sempergenomics.com</a:t>
            </a:r>
            <a:endParaRPr lang="es-MX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A0C08EC-7117-681D-9603-BE181C59E04E}"/>
              </a:ext>
            </a:extLst>
          </p:cNvPr>
          <p:cNvSpPr txBox="1"/>
          <p:nvPr/>
        </p:nvSpPr>
        <p:spPr>
          <a:xfrm>
            <a:off x="9732998" y="6324849"/>
            <a:ext cx="299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2554-9350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6056211-C1E2-82B4-C2AB-B03700AC7004}"/>
              </a:ext>
            </a:extLst>
          </p:cNvPr>
          <p:cNvSpPr txBox="1"/>
          <p:nvPr/>
        </p:nvSpPr>
        <p:spPr>
          <a:xfrm>
            <a:off x="12857018" y="705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E0D55C7-0F95-677A-6908-504D7424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Especificaciones de PGT-A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4ED0E2BC-D392-2DE1-411E-D91CCC05D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443707"/>
              </p:ext>
            </p:extLst>
          </p:nvPr>
        </p:nvGraphicFramePr>
        <p:xfrm>
          <a:off x="838200" y="1690688"/>
          <a:ext cx="10515600" cy="3945156"/>
        </p:xfrm>
        <a:graphic>
          <a:graphicData uri="http://schemas.openxmlformats.org/drawingml/2006/table">
            <a:tbl>
              <a:tblPr firstRow="1" bandRow="1">
                <a:effectLst>
                  <a:innerShdw blurRad="256484">
                    <a:schemeClr val="bg1"/>
                  </a:innerShdw>
                </a:effectLst>
                <a:tableStyleId>{F5AB1C69-6EDB-4FF4-983F-18BD219EF322}</a:tableStyleId>
              </a:tblPr>
              <a:tblGrid>
                <a:gridCol w="3934522">
                  <a:extLst>
                    <a:ext uri="{9D8B030D-6E8A-4147-A177-3AD203B41FA5}">
                      <a16:colId xmlns:a16="http://schemas.microsoft.com/office/drawing/2014/main" val="2857653233"/>
                    </a:ext>
                  </a:extLst>
                </a:gridCol>
                <a:gridCol w="6581078">
                  <a:extLst>
                    <a:ext uri="{9D8B030D-6E8A-4147-A177-3AD203B41FA5}">
                      <a16:colId xmlns:a16="http://schemas.microsoft.com/office/drawing/2014/main" val="4157554504"/>
                    </a:ext>
                  </a:extLst>
                </a:gridCol>
              </a:tblGrid>
              <a:tr h="10971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 de Pacientes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D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Todos las pacientes IVF (en especial si la mujer tiene 35 +) y aquellas interesadas en escoger el sexo del bebé. 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625947"/>
                  </a:ext>
                </a:extLst>
              </a:tr>
              <a:tr h="9367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D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Incrementar las posibilidades de tener un embarazo exitoso o un bebé de un sexo en particular. </a:t>
                      </a: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82827"/>
                  </a:ext>
                </a:extLst>
              </a:tr>
              <a:tr h="9367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Prueba Genética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D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Detección de anomalías cromosómicas y cromosomas sexulaes. </a:t>
                      </a: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544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¿Se requiere una preparación personalizada para la prueba?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4D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509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86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462</Words>
  <Application>Microsoft Macintosh PowerPoint</Application>
  <PresentationFormat>Panorámica</PresentationFormat>
  <Paragraphs>65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PGT-A</vt:lpstr>
      <vt:lpstr>Objetivo de PGT-A</vt:lpstr>
      <vt:lpstr>Presentación de PowerPoint</vt:lpstr>
      <vt:lpstr>Presentación de PowerPoint</vt:lpstr>
      <vt:lpstr>Presentación de PowerPoint</vt:lpstr>
      <vt:lpstr>Desventajas de PGT-A</vt:lpstr>
      <vt:lpstr>Presentación de PowerPoint</vt:lpstr>
      <vt:lpstr>¿Qué detecta PGT-A?</vt:lpstr>
      <vt:lpstr>Especificaciones de PGT-A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Beneficios de PGT-A</dc:title>
  <dc:creator>STEPHANIE CANTU DE LA FUENTE</dc:creator>
  <cp:lastModifiedBy>STEPHANIE CANTU DE LA FUENTE</cp:lastModifiedBy>
  <cp:revision>6</cp:revision>
  <dcterms:created xsi:type="dcterms:W3CDTF">2023-03-13T20:36:51Z</dcterms:created>
  <dcterms:modified xsi:type="dcterms:W3CDTF">2023-03-14T23:45:29Z</dcterms:modified>
</cp:coreProperties>
</file>