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8" r:id="rId2"/>
    <p:sldId id="271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4D33"/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91"/>
    <p:restoredTop sz="94545"/>
  </p:normalViewPr>
  <p:slideViewPr>
    <p:cSldViewPr snapToGrid="0">
      <p:cViewPr varScale="1">
        <p:scale>
          <a:sx n="79" d="100"/>
          <a:sy n="79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4F05CB-A622-BB85-A15A-35FCEACD9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EFF37A-9E7A-BC49-5AFA-37C0E1EC9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4D8BCC-21F9-49C4-9D18-C47F2A91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3B297-3166-AFD5-25A2-5103210C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4E54A0-ACD8-22F4-66EB-2254AC76F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1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230FDD-36C5-19B0-258B-3FEA33F25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06B7F7-E0C9-1FF0-3AEB-49304890F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1AFE0E-ACF9-593D-74D4-E26D4861E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9519A6-A36F-9DA0-1946-B4FEE3AD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76B8A9-0C6C-87FE-08F9-E81D33541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072795-0877-98D3-E629-E65C8B6D5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F8F3BD-51F7-5BEF-68D1-BE6C90C8F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205ADD-7302-AEEF-0820-3BC72F0C0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A7A26B-BBD8-C4AE-254C-74D54D087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B4481F-741D-7E6F-3102-80B0B6674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6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EF1E2-6D19-FEAC-2F6C-C3942C056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B58D62-F8E1-10C4-7F0A-3B2F78C9C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EFEFC6-AAEC-A52B-BE47-811E71B9A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03BA31-6CE5-6215-93BD-CA4A2B7E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15E75F-F8C5-A563-9B05-6344C77C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0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7E85A-157A-AACF-514B-40A029084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D30C1-F882-71E4-912D-2657CF8BD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0EF82C-814F-35D5-03E1-88C956B6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DCF276-7939-6E14-FE1E-97166A672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5DBE5F-8C5C-FEA9-3AB8-B5630E2DA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9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AB6EB-1634-86F4-E159-5CE8785CD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161ED8-5964-3088-E274-C467713AF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149AB2-7CD5-7705-7A66-176F18E15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46226B-70F1-0F69-D7ED-F4D86855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1D65E3-E2DF-91DC-4EB0-3D27292FA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2706EE-6B89-A9B6-146F-0CA7FF1E7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5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718F2-019F-B851-57FA-7DEE220FA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22533C-A0FC-11D2-A083-AFED6E98F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637E8D-A85B-F68D-20C5-F09DF5EC0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15835D-55CB-C9F1-2512-C3B76EDE6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48B93D4-0B62-0768-B34E-83434DE9D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BF1FD01-83BD-B8D7-0909-98BBBB7E9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2602879-4B07-BFA0-7F74-67CD9F87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B63FD1-5CB4-6E8D-89D7-71830504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3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A9BAB-E782-5586-8C01-A30426B9C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E47658-DDBE-F6D7-CE42-FDE69625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EA7AB6-2579-2E18-755D-467AE896E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D5BAF9-3420-BC47-F8DC-E4F8D5523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0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6697B64-709D-3D5E-D093-6EEB1717F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FC12FC-54D7-1C78-ABE3-3416C5C53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C94F26-F753-4E56-DAD2-6DE8A0A1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2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4F077-F3F6-40D2-B002-53005F6F0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19D799-0FDA-61E4-0233-1F37C64F0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BC1BB4-1AC7-1C92-D38D-D9435DD5A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AA74B6-7BB8-0815-1CA7-05DA0D192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83D93F-AC0D-F416-C4B1-2084C90C5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DBC11C-E859-A513-75F5-E91F49CD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B489FC-B287-4D7B-3E30-84572D0B6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F28C364-635B-9C01-8BCE-46FAD268B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67129B-84F3-7F59-B26C-9E79AC1D2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31E226-A722-435B-7AF3-9B8E2AF6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892712-D52E-59B3-C606-F9AD32623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710558-50C1-6F73-669A-33E67E54C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1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A2ED0BE-FE90-8C7C-1455-9192F802E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06CE5E-F040-C86D-9F58-E8EA4F68D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141B5E-AB07-5AFE-552D-A78846AD5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1E64-FE02-4DE5-B72F-53C3706641C3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62DAEA-E8A7-7E5A-F80C-613A646E0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654E3-C974-D269-56B0-BE2D655C8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7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sempergenomics.com/" TargetMode="External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svg"/><Relationship Id="rId10" Type="http://schemas.openxmlformats.org/officeDocument/2006/relationships/hyperlink" Target="mailto:ventas@sempergenomics.com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sempergenomics.com/" TargetMode="External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svg"/><Relationship Id="rId10" Type="http://schemas.openxmlformats.org/officeDocument/2006/relationships/hyperlink" Target="mailto:ventas@sempergenomics.com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BC64F86-1D6D-5624-B168-C0328062035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A011F93-66B2-FA74-2308-5CCE1B0CCB23}"/>
              </a:ext>
            </a:extLst>
          </p:cNvPr>
          <p:cNvSpPr/>
          <p:nvPr/>
        </p:nvSpPr>
        <p:spPr>
          <a:xfrm>
            <a:off x="0" y="6130252"/>
            <a:ext cx="12192000" cy="727748"/>
          </a:xfrm>
          <a:prstGeom prst="rect">
            <a:avLst/>
          </a:prstGeom>
          <a:solidFill>
            <a:srgbClr val="EB4D33"/>
          </a:solidFill>
          <a:ln>
            <a:solidFill>
              <a:srgbClr val="EB4D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EB4D33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A4BACF0-4897-2901-7574-A144E1A186A0}"/>
              </a:ext>
            </a:extLst>
          </p:cNvPr>
          <p:cNvSpPr txBox="1"/>
          <p:nvPr/>
        </p:nvSpPr>
        <p:spPr>
          <a:xfrm>
            <a:off x="1079473" y="6324849"/>
            <a:ext cx="27590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www.sempergenomics.com</a:t>
            </a:r>
            <a:endParaRPr lang="es-MX" sz="1600" b="0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áfico 15" descr="Internet contorno">
            <a:extLst>
              <a:ext uri="{FF2B5EF4-FFF2-40B4-BE49-F238E27FC236}">
                <a16:creationId xmlns:a16="http://schemas.microsoft.com/office/drawing/2014/main" id="{437D63E2-AD54-EEE6-C1A0-E387600417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9069" y="6210880"/>
            <a:ext cx="589271" cy="589271"/>
          </a:xfrm>
          <a:prstGeom prst="rect">
            <a:avLst/>
          </a:prstGeom>
        </p:spPr>
      </p:pic>
      <p:pic>
        <p:nvPicPr>
          <p:cNvPr id="17" name="Gráfico 16" descr="Envelope contorno">
            <a:extLst>
              <a:ext uri="{FF2B5EF4-FFF2-40B4-BE49-F238E27FC236}">
                <a16:creationId xmlns:a16="http://schemas.microsoft.com/office/drawing/2014/main" id="{A1D71082-2871-7526-E8CF-462CE8C835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5877" y="6270374"/>
            <a:ext cx="470282" cy="470282"/>
          </a:xfrm>
          <a:prstGeom prst="rect">
            <a:avLst/>
          </a:prstGeom>
        </p:spPr>
      </p:pic>
      <p:pic>
        <p:nvPicPr>
          <p:cNvPr id="18" name="Gráfico 17" descr="Receiver contorno">
            <a:extLst>
              <a:ext uri="{FF2B5EF4-FFF2-40B4-BE49-F238E27FC236}">
                <a16:creationId xmlns:a16="http://schemas.microsoft.com/office/drawing/2014/main" id="{56876393-70E8-FD69-AF42-A04AFF02AB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53696" y="6254475"/>
            <a:ext cx="479302" cy="479302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CFE8DB5F-3739-FA49-4BF3-E1FFFA09ED29}"/>
              </a:ext>
            </a:extLst>
          </p:cNvPr>
          <p:cNvSpPr txBox="1"/>
          <p:nvPr/>
        </p:nvSpPr>
        <p:spPr>
          <a:xfrm>
            <a:off x="5415164" y="6324849"/>
            <a:ext cx="29973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ventas@sempergenomics.com</a:t>
            </a:r>
            <a:endParaRPr lang="es-MX" sz="1600" b="0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A0C08EC-7117-681D-9603-BE181C59E04E}"/>
              </a:ext>
            </a:extLst>
          </p:cNvPr>
          <p:cNvSpPr txBox="1"/>
          <p:nvPr/>
        </p:nvSpPr>
        <p:spPr>
          <a:xfrm>
            <a:off x="9732998" y="6324849"/>
            <a:ext cx="29973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56 2554-9350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6056211-C1E2-82B4-C2AB-B03700AC7004}"/>
              </a:ext>
            </a:extLst>
          </p:cNvPr>
          <p:cNvSpPr txBox="1"/>
          <p:nvPr/>
        </p:nvSpPr>
        <p:spPr>
          <a:xfrm>
            <a:off x="12857018" y="70519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4ED0E2BC-D392-2DE1-411E-D91CCC05D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911293"/>
              </p:ext>
            </p:extLst>
          </p:nvPr>
        </p:nvGraphicFramePr>
        <p:xfrm>
          <a:off x="838199" y="1691120"/>
          <a:ext cx="10515600" cy="37458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5765323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57554504"/>
                    </a:ext>
                  </a:extLst>
                </a:gridCol>
              </a:tblGrid>
              <a:tr h="808259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PGT-A</a:t>
                      </a:r>
                    </a:p>
                  </a:txBody>
                  <a:tcPr anchor="ctr">
                    <a:solidFill>
                      <a:srgbClr val="EB4D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PGD</a:t>
                      </a:r>
                    </a:p>
                  </a:txBody>
                  <a:tcPr anchor="ctr">
                    <a:solidFill>
                      <a:srgbClr val="EB4D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625947"/>
                  </a:ext>
                </a:extLst>
              </a:tr>
              <a:tr h="29375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Detección embrionaria para garantizar la presencia de los 23 pares de cromosomas (22 autosomas y los cromosomas sexuales X y Y); y descartar una aneuploidía.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Diagnóstico embrionario para anomalías genéticas comunes, de las cuales la paciente o su pareja son portadores, tales como: drepanocitosis, fibrosis quística, SMA1, Tay-Sachs, síndrome X frágil, etc.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82827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4E0D55C7-0F95-677A-6908-504D7424A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210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B77EBBB-08E9-D060-8853-E06109F81D15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33027" b="30918"/>
          <a:stretch/>
        </p:blipFill>
        <p:spPr>
          <a:xfrm>
            <a:off x="753704" y="630550"/>
            <a:ext cx="2204149" cy="79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1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94515ED-0905-BCCB-8CB5-B515A836942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14740"/>
            <a:ext cx="12192000" cy="6858000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A011F93-66B2-FA74-2308-5CCE1B0CCB23}"/>
              </a:ext>
            </a:extLst>
          </p:cNvPr>
          <p:cNvSpPr/>
          <p:nvPr/>
        </p:nvSpPr>
        <p:spPr>
          <a:xfrm>
            <a:off x="0" y="6130252"/>
            <a:ext cx="12192000" cy="727748"/>
          </a:xfrm>
          <a:prstGeom prst="rect">
            <a:avLst/>
          </a:prstGeom>
          <a:solidFill>
            <a:srgbClr val="EB4D33"/>
          </a:solidFill>
          <a:ln>
            <a:solidFill>
              <a:srgbClr val="EB4D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EB4D33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A4BACF0-4897-2901-7574-A144E1A186A0}"/>
              </a:ext>
            </a:extLst>
          </p:cNvPr>
          <p:cNvSpPr txBox="1"/>
          <p:nvPr/>
        </p:nvSpPr>
        <p:spPr>
          <a:xfrm>
            <a:off x="1079473" y="6324849"/>
            <a:ext cx="27590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www.sempergenomics.com</a:t>
            </a:r>
            <a:endParaRPr lang="es-MX" sz="1600" b="0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áfico 15" descr="Internet contorno">
            <a:extLst>
              <a:ext uri="{FF2B5EF4-FFF2-40B4-BE49-F238E27FC236}">
                <a16:creationId xmlns:a16="http://schemas.microsoft.com/office/drawing/2014/main" id="{437D63E2-AD54-EEE6-C1A0-E387600417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9069" y="6210880"/>
            <a:ext cx="589271" cy="589271"/>
          </a:xfrm>
          <a:prstGeom prst="rect">
            <a:avLst/>
          </a:prstGeom>
        </p:spPr>
      </p:pic>
      <p:pic>
        <p:nvPicPr>
          <p:cNvPr id="17" name="Gráfico 16" descr="Envelope contorno">
            <a:extLst>
              <a:ext uri="{FF2B5EF4-FFF2-40B4-BE49-F238E27FC236}">
                <a16:creationId xmlns:a16="http://schemas.microsoft.com/office/drawing/2014/main" id="{A1D71082-2871-7526-E8CF-462CE8C835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5877" y="6270374"/>
            <a:ext cx="470282" cy="470282"/>
          </a:xfrm>
          <a:prstGeom prst="rect">
            <a:avLst/>
          </a:prstGeom>
        </p:spPr>
      </p:pic>
      <p:pic>
        <p:nvPicPr>
          <p:cNvPr id="18" name="Gráfico 17" descr="Receiver contorno">
            <a:extLst>
              <a:ext uri="{FF2B5EF4-FFF2-40B4-BE49-F238E27FC236}">
                <a16:creationId xmlns:a16="http://schemas.microsoft.com/office/drawing/2014/main" id="{56876393-70E8-FD69-AF42-A04AFF02AB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53696" y="6254475"/>
            <a:ext cx="479302" cy="479302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CFE8DB5F-3739-FA49-4BF3-E1FFFA09ED29}"/>
              </a:ext>
            </a:extLst>
          </p:cNvPr>
          <p:cNvSpPr txBox="1"/>
          <p:nvPr/>
        </p:nvSpPr>
        <p:spPr>
          <a:xfrm>
            <a:off x="5415164" y="6324849"/>
            <a:ext cx="29973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ventas@sempergenomics.com</a:t>
            </a:r>
            <a:endParaRPr lang="es-MX" sz="1600" b="0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A0C08EC-7117-681D-9603-BE181C59E04E}"/>
              </a:ext>
            </a:extLst>
          </p:cNvPr>
          <p:cNvSpPr txBox="1"/>
          <p:nvPr/>
        </p:nvSpPr>
        <p:spPr>
          <a:xfrm>
            <a:off x="9732998" y="6324849"/>
            <a:ext cx="29973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56 2554-9350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6056211-C1E2-82B4-C2AB-B03700AC7004}"/>
              </a:ext>
            </a:extLst>
          </p:cNvPr>
          <p:cNvSpPr txBox="1"/>
          <p:nvPr/>
        </p:nvSpPr>
        <p:spPr>
          <a:xfrm>
            <a:off x="12857018" y="70519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8" name="Tabla 6">
            <a:extLst>
              <a:ext uri="{FF2B5EF4-FFF2-40B4-BE49-F238E27FC236}">
                <a16:creationId xmlns:a16="http://schemas.microsoft.com/office/drawing/2014/main" id="{20B666C3-98F1-D383-66C9-81F71F68E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021911"/>
              </p:ext>
            </p:extLst>
          </p:nvPr>
        </p:nvGraphicFramePr>
        <p:xfrm>
          <a:off x="838199" y="1691120"/>
          <a:ext cx="10515600" cy="37458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5765323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57554504"/>
                    </a:ext>
                  </a:extLst>
                </a:gridCol>
              </a:tblGrid>
              <a:tr h="808259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PGT-A</a:t>
                      </a:r>
                    </a:p>
                  </a:txBody>
                  <a:tcPr anchor="ctr">
                    <a:solidFill>
                      <a:srgbClr val="EB4D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PGT-M / PGT-SR</a:t>
                      </a:r>
                    </a:p>
                  </a:txBody>
                  <a:tcPr anchor="ctr">
                    <a:solidFill>
                      <a:srgbClr val="EB4D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625947"/>
                  </a:ext>
                </a:extLst>
              </a:tr>
              <a:tr h="29375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Detección embrionaria (óvulo fecundado) para garantizar la presencia de los 23 pares de cromosomas (22 autosomas y los cromosomas sexuales X y Y). Es decir, que el embrión tenga la cantidad normal de cromosomas.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Diagnóstico embrionario (óvulo fecundado) para anomalías genéticas comunes, de las cuales el hombre o la mujer son portadores, tales como: EH (Enfermedad de Huntington) o FQ (fibrosis quística).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82827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4E0D55C7-0F95-677A-6908-504D7424A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210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03BE77F-34CD-FBEB-1A22-37D251DB5906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33027" b="30918"/>
          <a:stretch/>
        </p:blipFill>
        <p:spPr>
          <a:xfrm>
            <a:off x="753704" y="630550"/>
            <a:ext cx="2204149" cy="79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82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173</Words>
  <Application>Microsoft Macintosh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vs</vt:lpstr>
      <vt:lpstr>vs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Beneficios de PGT-A</dc:title>
  <dc:creator>STEPHANIE CANTU DE LA FUENTE</dc:creator>
  <cp:lastModifiedBy>STEPHANIE CANTU DE LA FUENTE</cp:lastModifiedBy>
  <cp:revision>3</cp:revision>
  <dcterms:created xsi:type="dcterms:W3CDTF">2023-03-13T20:36:51Z</dcterms:created>
  <dcterms:modified xsi:type="dcterms:W3CDTF">2023-03-30T20:34:22Z</dcterms:modified>
</cp:coreProperties>
</file>